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93" r:id="rId6"/>
    <p:sldId id="294" r:id="rId7"/>
    <p:sldId id="260" r:id="rId8"/>
    <p:sldId id="261" r:id="rId9"/>
    <p:sldId id="267" r:id="rId10"/>
    <p:sldId id="262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64" r:id="rId37"/>
    <p:sldId id="295" r:id="rId38"/>
    <p:sldId id="265" r:id="rId39"/>
    <p:sldId id="29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E8905-3A9F-4DF8-BE85-8764B14DC0D4}" v="1" dt="2019-04-17T04:06:0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3639" autoAdjust="0"/>
  </p:normalViewPr>
  <p:slideViewPr>
    <p:cSldViewPr snapToGrid="0" snapToObjects="1">
      <p:cViewPr varScale="1">
        <p:scale>
          <a:sx n="68" d="100"/>
          <a:sy n="68" d="100"/>
        </p:scale>
        <p:origin x="145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C1428-0871-47DA-925A-76179D48E29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60D2E-FC58-4CF1-9719-F20CAEDCD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60D2E-FC58-4CF1-9719-F20CAEDCD3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60D2E-FC58-4CF1-9719-F20CAEDCD3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5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cect.2012.17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oi.org/10.1109/iccids.2019.8862093" TargetMode="External"/><Relationship Id="rId5" Type="http://schemas.openxmlformats.org/officeDocument/2006/relationships/hyperlink" Target="https://dl.acm.org/doi/abs/10.1145/3129186.3129192" TargetMode="External"/><Relationship Id="rId4" Type="http://schemas.openxmlformats.org/officeDocument/2006/relationships/hyperlink" Target="https://www.brain.edusoft.ro/index.php/brain/article/view/705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462244.3482856" TargetMode="External"/><Relationship Id="rId7" Type="http://schemas.openxmlformats.org/officeDocument/2006/relationships/hyperlink" Target="https://doi.org/10.1109/icce.2019.866204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oi.org/10.1109/iaeac.2017.8054070" TargetMode="External"/><Relationship Id="rId5" Type="http://schemas.openxmlformats.org/officeDocument/2006/relationships/hyperlink" Target="https://doi.org/10.1051/itmconf/20171201005" TargetMode="External"/><Relationship Id="rId4" Type="http://schemas.openxmlformats.org/officeDocument/2006/relationships/hyperlink" Target="https://doi.org/10.1088/1742-6596/1651/1/012137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huprov.github.io/-facemesh-face-orientation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54899"/>
            <a:ext cx="7808976" cy="1088136"/>
          </a:xfrm>
        </p:spPr>
        <p:txBody>
          <a:bodyPr>
            <a:noAutofit/>
          </a:bodyPr>
          <a:lstStyle/>
          <a:p>
            <a:r>
              <a:rPr lang="en-US" sz="3400" dirty="0"/>
              <a:t>Real Time Face Orientation Recognition </a:t>
            </a:r>
            <a:br>
              <a:rPr lang="en-US" sz="3400" dirty="0"/>
            </a:br>
            <a:r>
              <a:rPr lang="en-US" sz="3400" dirty="0"/>
              <a:t>on web-based platform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5996" y="2173923"/>
            <a:ext cx="9024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Technology, Dept. of Computer Science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Undergraduate thesis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FA2A77-A004-4F61-9E7E-87FE64C4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2141"/>
              </p:ext>
            </p:extLst>
          </p:nvPr>
        </p:nvGraphicFramePr>
        <p:xfrm>
          <a:off x="386862" y="3374252"/>
          <a:ext cx="837027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84540">
                  <a:extLst>
                    <a:ext uri="{9D8B030D-6E8A-4147-A177-3AD203B41FA5}">
                      <a16:colId xmlns:a16="http://schemas.microsoft.com/office/drawing/2014/main" val="794581472"/>
                    </a:ext>
                  </a:extLst>
                </a:gridCol>
                <a:gridCol w="2250831">
                  <a:extLst>
                    <a:ext uri="{9D8B030D-6E8A-4147-A177-3AD203B41FA5}">
                      <a16:colId xmlns:a16="http://schemas.microsoft.com/office/drawing/2014/main" val="3106225813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3199282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Student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18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MD. ASIFUR RAHMAN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18-38113-2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28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TASIN ISLAM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17-34598-2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74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 SM BAKIBILLAH 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18-38101-2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02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 SHAHNAZ ALAM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17-35531-3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3626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621842"/>
              </p:ext>
            </p:extLst>
          </p:nvPr>
        </p:nvGraphicFramePr>
        <p:xfrm>
          <a:off x="421341" y="5342796"/>
          <a:ext cx="8335797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66782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706901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</a:tblGrid>
              <a:tr h="633087">
                <a:tc>
                  <a:txBody>
                    <a:bodyPr/>
                    <a:lstStyle/>
                    <a:p>
                      <a:r>
                        <a:rPr lang="en-US" dirty="0"/>
                        <a:t>Supervisor: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Sazzad Hossain</a:t>
                      </a:r>
                    </a:p>
                    <a:p>
                      <a:r>
                        <a:rPr lang="en-US" dirty="0"/>
                        <a:t>Assistant Professor, Department of Computer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70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 the proposed web-based face orientation detection solution from different seating position, different camera to face distance and different lighting condition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Observed a result with 95% forward, 90% left, 87% right, 91% up, and 83% down detection accuracy from 2 feet distance, different seating position, different window size and minimum face detecting lighting condition</a:t>
            </a:r>
            <a:endParaRPr lang="en-US" sz="18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9B20A5-1A58-45A3-A93B-61ACF8E89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97087"/>
              </p:ext>
            </p:extLst>
          </p:nvPr>
        </p:nvGraphicFramePr>
        <p:xfrm>
          <a:off x="1043281" y="4753736"/>
          <a:ext cx="6548144" cy="1509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6686">
                  <a:extLst>
                    <a:ext uri="{9D8B030D-6E8A-4147-A177-3AD203B41FA5}">
                      <a16:colId xmlns:a16="http://schemas.microsoft.com/office/drawing/2014/main" val="4185066270"/>
                    </a:ext>
                  </a:extLst>
                </a:gridCol>
                <a:gridCol w="1636686">
                  <a:extLst>
                    <a:ext uri="{9D8B030D-6E8A-4147-A177-3AD203B41FA5}">
                      <a16:colId xmlns:a16="http://schemas.microsoft.com/office/drawing/2014/main" val="2875490700"/>
                    </a:ext>
                  </a:extLst>
                </a:gridCol>
                <a:gridCol w="1637386">
                  <a:extLst>
                    <a:ext uri="{9D8B030D-6E8A-4147-A177-3AD203B41FA5}">
                      <a16:colId xmlns:a16="http://schemas.microsoft.com/office/drawing/2014/main" val="3356765970"/>
                    </a:ext>
                  </a:extLst>
                </a:gridCol>
                <a:gridCol w="1637386">
                  <a:extLst>
                    <a:ext uri="{9D8B030D-6E8A-4147-A177-3AD203B41FA5}">
                      <a16:colId xmlns:a16="http://schemas.microsoft.com/office/drawing/2014/main" val="3112465832"/>
                    </a:ext>
                  </a:extLst>
                </a:gridCol>
              </a:tblGrid>
              <a:tr h="2515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Solution output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0092915"/>
                  </a:ext>
                </a:extLst>
              </a:tr>
              <a:tr h="2515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Forward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079232"/>
                  </a:ext>
                </a:extLst>
              </a:tr>
              <a:tr h="2515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9459778"/>
                  </a:ext>
                </a:extLst>
              </a:tr>
              <a:tr h="2515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Left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9653978"/>
                  </a:ext>
                </a:extLst>
              </a:tr>
              <a:tr h="2515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58219"/>
                  </a:ext>
                </a:extLst>
              </a:tr>
              <a:tr h="2515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Down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83 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83%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19578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D515134-E94A-4EC7-ADAC-00222B766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51" y="3833180"/>
            <a:ext cx="71425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Table 1: Break down of the analysis of the result from 2 feet distance, different seating position,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different window size and minimum face detecting lighting condition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635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28938-BEE7-4EA0-9A72-0F614E81C3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2" y="1301129"/>
            <a:ext cx="3590688" cy="3968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2: Forward face detection from 2 feet distance of different people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CD2D7-13CB-4C94-A80F-C44203B840B3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01130"/>
            <a:ext cx="3517606" cy="3968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3: Left face detection from 2 feet distance of different people</a:t>
            </a:r>
          </a:p>
        </p:txBody>
      </p:sp>
    </p:spTree>
    <p:extLst>
      <p:ext uri="{BB962C8B-B14F-4D97-AF65-F5344CB8AC3E}">
        <p14:creationId xmlns:p14="http://schemas.microsoft.com/office/powerpoint/2010/main" val="340704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Right face detection from 2 feet distance of different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Up face detection from 2 feet distance of different people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9BB72F-FBE7-4634-8F97-E2FB66EA2D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01130"/>
            <a:ext cx="3598331" cy="4043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70E389-353A-4956-97F3-D7F93A9BC5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301130"/>
            <a:ext cx="3670006" cy="40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04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6: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Down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face detection from 2 feet distance of different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7: Forward face detection from 2 feet distance of different people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4FEC3-99FE-4DBB-B804-88E0E194EB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9" y="1301130"/>
            <a:ext cx="3601436" cy="4043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AB9C07-FD7E-4531-8FAE-EE4D1D62330D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4" y="1301130"/>
            <a:ext cx="3601436" cy="40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4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8: Up face detection from 2 feet distance of different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9: Down face detection from 2 feet distance of different people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DB8DD6-B38E-4667-A4AB-E012832B2B68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01130"/>
            <a:ext cx="3601437" cy="4043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C99055-C9F9-4F8A-A1F9-5B4B4D9802E8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1301130"/>
            <a:ext cx="3765256" cy="40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10: Left face detection from 2 feet distance of different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11: Right face detection from 2 feet distance of different people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CDF2E-DB93-4164-B8B8-E485FF949F6B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5" y="1301130"/>
            <a:ext cx="3588806" cy="4043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2A055-D359-4EAE-84B8-0AF0600C0CF1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01130"/>
            <a:ext cx="3517606" cy="40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06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12: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Down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face detection from 2 feet distance of different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13: Left face detection from 2 feet distance of different people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E73567-72A1-4DA8-91DB-895788CE839D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01130"/>
            <a:ext cx="3727760" cy="4043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B7990C-B881-4DD3-AF73-D4BFBFE7061F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4" y="1301130"/>
            <a:ext cx="3547308" cy="41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78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14: Right face detection from 2 feet distance of different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15: Forward face detection from 2 feet distance of different people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CCAFA-C65E-4AD2-8AA2-7C2BB803C651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01130"/>
            <a:ext cx="3727760" cy="4128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08BD63-B768-4FF5-A5CF-EC4E420D18C6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01129"/>
            <a:ext cx="3613982" cy="41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16: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Up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face detection from 2 feet distance of different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17: Down face detection from 2 feet distance in low light condition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52FB82-9181-442F-9C0B-91C1AC957C46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01129"/>
            <a:ext cx="3877056" cy="4128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700A4-05B6-4B25-A669-6195340FB9A8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3991"/>
            <a:ext cx="3686175" cy="41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0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18: Forward face detection from 2 feet distance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in low light condition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19: Left face detection from 2 feet distance in low light condition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D6460-62C5-4DE1-9E18-9563517D2E05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23991"/>
            <a:ext cx="3877056" cy="4128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7D1727-C951-4F1A-AF9D-3FB9FAE3C390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3991"/>
            <a:ext cx="3695700" cy="41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4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Problem definition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Motivation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Literature Review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Research Questions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Methodology</a:t>
            </a:r>
          </a:p>
          <a:p>
            <a:pPr marL="342900" indent="-342900">
              <a:buFont typeface="Wingdings" pitchFamily="2" charset="2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Result &amp; Synthesis</a:t>
            </a:r>
          </a:p>
          <a:p>
            <a:pPr marL="342900" indent="-342900">
              <a:buFont typeface="Wingdings" pitchFamily="2" charset="2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Future Work</a:t>
            </a:r>
          </a:p>
          <a:p>
            <a:pPr marL="342900" indent="-342900">
              <a:buFont typeface="Wingdings" pitchFamily="2" charset="2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References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20: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face detection from 2 feet distance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in low light condition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Up face detection from 2 feet distance in low light condition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19B8EC-D2AE-466E-9F97-4B20D97FB8F2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23990"/>
            <a:ext cx="3877056" cy="4128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DC2D16-619B-4CE1-BEE6-39729EEB02C1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3989"/>
            <a:ext cx="3613982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6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22: Down face detection from 2 feet distance and different seating position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23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Left face detection from 2 feet distance and different seating 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44AAC9-23D3-4F4A-9BFB-2231113B911D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23988"/>
            <a:ext cx="3877056" cy="4128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424D0A-955E-4EAE-9ACE-740BCC8E427E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3987"/>
            <a:ext cx="3613982" cy="41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45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24: Right face detection from 2 feet distance and different seating position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Forward face detection from 2 feet distance and different seating position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02641-03C3-4B8E-BAAF-2CD7C8741FDF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23987"/>
            <a:ext cx="3877056" cy="4128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08D1C4-4933-4535-A2C2-F35569544BD2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59" y="1323988"/>
            <a:ext cx="3877056" cy="41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9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26: Left face detection from 2 feet distance and different seating position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27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Right face detection from 2 feet distance and different seating 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2DE45C-C667-40D6-9625-C2666CEA9E60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23988"/>
            <a:ext cx="3877056" cy="4128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CE35C9-B452-4B0D-9F73-DC96171F1BB8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4" y="1323988"/>
            <a:ext cx="3712845" cy="41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40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28: Up face detection from 2 feet distance and different seating position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29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Down face detection from 2 feet distance and different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window size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8EEC8-A4C1-4032-876F-1F7C1EFAD4E4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23988"/>
            <a:ext cx="3877056" cy="4128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FDBF50-5BCE-450A-AE21-E13A3B2C55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9" y="1323988"/>
            <a:ext cx="3659505" cy="412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90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Forward face detection from 2 feet distance and different w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indow size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31: Left face detection from 2 feet distance and different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window size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6D0E32-7753-4EEF-A1D6-03832649BE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23987"/>
            <a:ext cx="4094607" cy="4128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7DB9A-356F-46D6-AD8A-3D9E56F2E0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51" y="1323987"/>
            <a:ext cx="3368633" cy="41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44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Right face detection from 2 feet distance and different w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indow size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33: Up face detection from 2 feet distance and different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window size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A41D4B-9390-4811-9A3E-D2FB277467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23987"/>
            <a:ext cx="4084106" cy="41281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35F271-9BF3-4D84-B15C-AF5896A842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1323988"/>
            <a:ext cx="3535680" cy="41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20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 4 feet distance, different seating position, different window size and minimum face detecting lighting condition,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the solution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provided 88% forward, 87% left, 83% right, 86% up and 75% down detection accuracy. Table 2 shows the details analysis.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D515134-E94A-4EC7-ADAC-00222B766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52" y="3069520"/>
            <a:ext cx="71425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Table 2: Break down of the analysis of the result from 4 feet distance, different seating position,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different window size and minimum face detecting lighting condition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114873-2EA8-45BF-8AF0-DC4FD3760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96494"/>
              </p:ext>
            </p:extLst>
          </p:nvPr>
        </p:nvGraphicFramePr>
        <p:xfrm>
          <a:off x="876300" y="3924300"/>
          <a:ext cx="6819900" cy="2338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4611">
                  <a:extLst>
                    <a:ext uri="{9D8B030D-6E8A-4147-A177-3AD203B41FA5}">
                      <a16:colId xmlns:a16="http://schemas.microsoft.com/office/drawing/2014/main" val="4072688336"/>
                    </a:ext>
                  </a:extLst>
                </a:gridCol>
                <a:gridCol w="1704611">
                  <a:extLst>
                    <a:ext uri="{9D8B030D-6E8A-4147-A177-3AD203B41FA5}">
                      <a16:colId xmlns:a16="http://schemas.microsoft.com/office/drawing/2014/main" val="2493813957"/>
                    </a:ext>
                  </a:extLst>
                </a:gridCol>
                <a:gridCol w="1705339">
                  <a:extLst>
                    <a:ext uri="{9D8B030D-6E8A-4147-A177-3AD203B41FA5}">
                      <a16:colId xmlns:a16="http://schemas.microsoft.com/office/drawing/2014/main" val="2584044299"/>
                    </a:ext>
                  </a:extLst>
                </a:gridCol>
                <a:gridCol w="1705339">
                  <a:extLst>
                    <a:ext uri="{9D8B030D-6E8A-4147-A177-3AD203B41FA5}">
                      <a16:colId xmlns:a16="http://schemas.microsoft.com/office/drawing/2014/main" val="1298728446"/>
                    </a:ext>
                  </a:extLst>
                </a:gridCol>
              </a:tblGrid>
              <a:tr h="3897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Solution output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5584267"/>
                  </a:ext>
                </a:extLst>
              </a:tr>
              <a:tr h="3897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Forward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609849"/>
                  </a:ext>
                </a:extLst>
              </a:tr>
              <a:tr h="3897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83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83%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5959803"/>
                  </a:ext>
                </a:extLst>
              </a:tr>
              <a:tr h="3897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Left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3290454"/>
                  </a:ext>
                </a:extLst>
              </a:tr>
              <a:tr h="3897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86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083364"/>
                  </a:ext>
                </a:extLst>
              </a:tr>
              <a:tr h="3897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Down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 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75%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077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192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34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Down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face detection from 4 feet distance and different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seating position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35: Forward face detection from 4 feet distance and different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seating position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59F5F3-1E43-472D-9628-DEEC4A5FB4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23988"/>
            <a:ext cx="3877056" cy="4128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276DC-3488-4C66-B4EF-FEDFD36F8C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3988"/>
            <a:ext cx="3710011" cy="412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36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Left face detection from 4 feet distance and different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seating position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37: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face detection from 4 feet distance and different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seating position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0D88E3-EE12-4793-9D24-64BCE03AE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23988"/>
            <a:ext cx="3877056" cy="4128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4A319-6F1F-4F27-AEEC-C0FC8AD6371B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323988"/>
            <a:ext cx="3518732" cy="41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4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Problem definition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2226931"/>
            <a:ext cx="7754112" cy="296419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>
                <a:solidFill>
                  <a:schemeClr val="tx1"/>
                </a:solidFill>
              </a:rPr>
              <a:t>Massive use of online meeting platform, but no tool for  tracking the activity</a:t>
            </a:r>
          </a:p>
          <a:p>
            <a:r>
              <a:rPr lang="en-US" sz="1800" i="1" dirty="0">
                <a:solidFill>
                  <a:schemeClr val="tx1"/>
                </a:solidFill>
              </a:rPr>
              <a:t>Lack of attentiveness due to no monitoring</a:t>
            </a:r>
          </a:p>
          <a:p>
            <a:r>
              <a:rPr lang="en-US" sz="1800" i="1" dirty="0">
                <a:solidFill>
                  <a:schemeClr val="tx1"/>
                </a:solidFill>
              </a:rPr>
              <a:t>Increases the tendency of following wrong way in online viva time</a:t>
            </a:r>
          </a:p>
          <a:p>
            <a:r>
              <a:rPr lang="en-US" sz="1800" i="1" dirty="0">
                <a:solidFill>
                  <a:schemeClr val="tx1"/>
                </a:solidFill>
              </a:rPr>
              <a:t>No tool to track the facial movement</a:t>
            </a:r>
          </a:p>
          <a:p>
            <a:r>
              <a:rPr lang="en-US" sz="1800" i="1" dirty="0">
                <a:solidFill>
                  <a:schemeClr val="tx1"/>
                </a:solidFill>
              </a:rPr>
              <a:t>Difficult to observe everyone in online class</a:t>
            </a:r>
          </a:p>
        </p:txBody>
      </p:sp>
    </p:spTree>
    <p:extLst>
      <p:ext uri="{BB962C8B-B14F-4D97-AF65-F5344CB8AC3E}">
        <p14:creationId xmlns:p14="http://schemas.microsoft.com/office/powerpoint/2010/main" val="2823762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2348670" y="5398831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38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U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face detection from 4 feet distance and different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seating position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1B8CF-26F2-44AE-BE20-C4B7D3FC2D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687830"/>
            <a:ext cx="5562600" cy="348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Our proposed solution fails to detect the face orientation from distance more than 4 feet as the face and facial land mark detection is quite difficult from such distance.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C9350D-83FC-410A-8DC2-1DDD875EB9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2853690"/>
            <a:ext cx="5349240" cy="2979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78C18B-D219-4B0D-8018-721F70C756CD}"/>
              </a:ext>
            </a:extLst>
          </p:cNvPr>
          <p:cNvSpPr txBox="1"/>
          <p:nvPr/>
        </p:nvSpPr>
        <p:spPr>
          <a:xfrm>
            <a:off x="1725930" y="6020702"/>
            <a:ext cx="442670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39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Fails to detect face from more than 4 feet distance</a:t>
            </a:r>
          </a:p>
        </p:txBody>
      </p:sp>
    </p:spTree>
    <p:extLst>
      <p:ext uri="{BB962C8B-B14F-4D97-AF65-F5344CB8AC3E}">
        <p14:creationId xmlns:p14="http://schemas.microsoft.com/office/powerpoint/2010/main" val="2328465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the nose is not visible then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proposed solution also fails to detect the face orientation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8C18B-D219-4B0D-8018-721F70C756CD}"/>
              </a:ext>
            </a:extLst>
          </p:cNvPr>
          <p:cNvSpPr txBox="1"/>
          <p:nvPr/>
        </p:nvSpPr>
        <p:spPr>
          <a:xfrm>
            <a:off x="1725930" y="6020702"/>
            <a:ext cx="442670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40: Face movement detection is not possible as nose is not visible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5B48D-0936-405C-9585-11DCD81987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37" y="2705099"/>
            <a:ext cx="5584825" cy="32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56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484790" y="5542945"/>
            <a:ext cx="372776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41: Face movement detection is not possible as nose is not fully visible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B26E-0CDA-4F26-91BF-AF12E567C1C7}"/>
              </a:ext>
            </a:extLst>
          </p:cNvPr>
          <p:cNvSpPr txBox="1"/>
          <p:nvPr/>
        </p:nvSpPr>
        <p:spPr>
          <a:xfrm>
            <a:off x="4931452" y="5559825"/>
            <a:ext cx="325453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42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Face movement detection is not possible as nose is not fully visible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80880-CC03-4366-94B4-014826C16A3A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1323988"/>
            <a:ext cx="3877056" cy="4128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CE373F-2EC4-4B24-A019-FD98DF64C80D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3988"/>
            <a:ext cx="3877056" cy="41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28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2384D-40B0-433F-9401-FE93A303DB46}"/>
              </a:ext>
            </a:extLst>
          </p:cNvPr>
          <p:cNvSpPr txBox="1"/>
          <p:nvPr/>
        </p:nvSpPr>
        <p:spPr>
          <a:xfrm>
            <a:off x="1744980" y="5386620"/>
            <a:ext cx="700186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43: Face movement detection is not possible as nose is not fully visible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C203B1-01D8-40CD-8D7B-E0278C1049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1741170"/>
            <a:ext cx="5654040" cy="3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6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012069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proposed solution can also detect the time duration with 95% accuracy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Result &amp; Synthesis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8C18B-D219-4B0D-8018-721F70C756CD}"/>
              </a:ext>
            </a:extLst>
          </p:cNvPr>
          <p:cNvSpPr txBox="1"/>
          <p:nvPr/>
        </p:nvSpPr>
        <p:spPr>
          <a:xfrm>
            <a:off x="2240280" y="6106575"/>
            <a:ext cx="442670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 44:Face movement detection with timer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E3B9B9-11DE-4F03-B2D0-4D89EBF99B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90" y="2775721"/>
            <a:ext cx="5684520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4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12837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chemeClr val="tx1"/>
                </a:solidFill>
              </a:rPr>
              <a:t>Will try to increase the accuracy of face movement detection from more than 4 feet distance</a:t>
            </a:r>
          </a:p>
          <a:p>
            <a:pPr algn="just"/>
            <a:r>
              <a:rPr lang="en-US" sz="1800" dirty="0">
                <a:solidFill>
                  <a:schemeClr val="tx1"/>
                </a:solidFill>
              </a:rPr>
              <a:t> Will try to make the face movement detector more dynamic so that it can detect the face movement from every possible angle with accuracy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923382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A3132-81D8-4FDC-B8BA-176226334F60}"/>
              </a:ext>
            </a:extLst>
          </p:cNvPr>
          <p:cNvSpPr txBox="1"/>
          <p:nvPr/>
        </p:nvSpPr>
        <p:spPr>
          <a:xfrm>
            <a:off x="335494" y="1236998"/>
            <a:ext cx="7522631" cy="544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</a:rPr>
              <a:t>Gao, L., &amp; Xu, Y. (2012). Face orientation recognition based on multiple facial feature  triangles. </a:t>
            </a:r>
            <a:r>
              <a:rPr lang="en-US" sz="1600" i="1" dirty="0">
                <a:effectLst/>
                <a:ea typeface="Times New Roman" panose="02020603050405020304" pitchFamily="18" charset="0"/>
              </a:rPr>
              <a:t>2012 International Conference on Control Engineering and Communication Technology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3"/>
              </a:rPr>
              <a:t>https://doi.org/10.1109/iccect.2012.175</a:t>
            </a:r>
            <a:endParaRPr lang="en-US" sz="1600" u="sng" dirty="0">
              <a:solidFill>
                <a:srgbClr val="0000FF"/>
              </a:solidFill>
              <a:effectLst/>
              <a:ea typeface="Times New Roman" panose="02020603050405020304" pitchFamily="18" charset="0"/>
            </a:endParaRPr>
          </a:p>
          <a:p>
            <a:pPr marL="457200" indent="-457200" algn="just">
              <a:lnSpc>
                <a:spcPts val="2750"/>
              </a:lnSpc>
            </a:pPr>
            <a:r>
              <a:rPr lang="en-US" sz="1600" u="sng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Gupta</a:t>
            </a:r>
            <a:r>
              <a:rPr lang="en-US" sz="160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, K. D., Ahsan, M., Andrei, S., &amp; Alam, K. M. R. (2017). A robust approach of facial orientation recognition from facial features. </a:t>
            </a:r>
            <a:r>
              <a:rPr lang="en-US" sz="1600" i="1" dirty="0">
                <a:effectLst/>
                <a:ea typeface="Times New Roman" panose="02020603050405020304" pitchFamily="18" charset="0"/>
              </a:rPr>
              <a:t>BRAIN. Broad Research in Artificial Intelligence and Neuroscience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 </a:t>
            </a:r>
            <a:r>
              <a:rPr lang="en-US" sz="1600" i="1" dirty="0">
                <a:effectLst/>
                <a:ea typeface="Times New Roman" panose="02020603050405020304" pitchFamily="18" charset="0"/>
              </a:rPr>
              <a:t>8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(3), 5-12. </a:t>
            </a:r>
            <a:r>
              <a:rPr lang="en-US" sz="1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4"/>
              </a:rPr>
              <a:t>https://www.brain.edusoft.ro/index.php/brain/article/view/705</a:t>
            </a:r>
            <a:endParaRPr lang="en-US" sz="1600" u="sng" dirty="0">
              <a:solidFill>
                <a:srgbClr val="0000FF"/>
              </a:solidFill>
              <a:effectLst/>
              <a:ea typeface="Times New Roman" panose="02020603050405020304" pitchFamily="18" charset="0"/>
            </a:endParaRPr>
          </a:p>
          <a:p>
            <a:pPr marL="457200" indent="-457200" algn="just">
              <a:lnSpc>
                <a:spcPts val="2750"/>
              </a:lnSpc>
            </a:pPr>
            <a:r>
              <a:rPr lang="en-US" sz="1600" dirty="0" err="1">
                <a:effectLst/>
                <a:ea typeface="Times New Roman" panose="02020603050405020304" pitchFamily="18" charset="0"/>
              </a:rPr>
              <a:t>Merrouche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 F., &amp; Baha, N. (2017, July). Fall detection using head tracking and centroid movement based on a depth camera. In Proceedings of the International Conference on Computing for Engineering and Sciences (pp. 29-34). </a:t>
            </a:r>
            <a:r>
              <a:rPr lang="en-US" sz="1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5"/>
              </a:rPr>
              <a:t>https://dl.acm.org/doi/abs/10.1145/3129186.3129192</a:t>
            </a:r>
            <a:endParaRPr lang="en-US" sz="1600" u="sng" dirty="0">
              <a:solidFill>
                <a:srgbClr val="0000FF"/>
              </a:solidFill>
              <a:effectLst/>
              <a:ea typeface="Times New Roman" panose="02020603050405020304" pitchFamily="18" charset="0"/>
            </a:endParaRPr>
          </a:p>
          <a:p>
            <a:pPr marL="457200" indent="-457200" algn="just">
              <a:lnSpc>
                <a:spcPts val="2750"/>
              </a:lnSpc>
            </a:pPr>
            <a:r>
              <a:rPr lang="en-US" sz="1600" dirty="0">
                <a:effectLst/>
                <a:ea typeface="Times New Roman" panose="02020603050405020304" pitchFamily="18" charset="0"/>
              </a:rPr>
              <a:t>Shah, H. M., Dinesh, A., &amp; Sharmila, T. S. (2019). Analysis of facial landmark features to determine the best subset for finding face orientation. </a:t>
            </a:r>
            <a:r>
              <a:rPr lang="en-US" sz="1600" i="1" dirty="0">
                <a:effectLst/>
                <a:ea typeface="Times New Roman" panose="02020603050405020304" pitchFamily="18" charset="0"/>
              </a:rPr>
              <a:t>2019 International Conference on Computational Intelligence in Data Science (ICCIDS)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6"/>
              </a:rPr>
              <a:t>https://doi.org/10.1109/iccids.2019.8862093</a:t>
            </a:r>
            <a:endParaRPr lang="en-US" sz="1600" u="sng" dirty="0">
              <a:solidFill>
                <a:srgbClr val="0000FF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47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A3132-81D8-4FDC-B8BA-176226334F60}"/>
              </a:ext>
            </a:extLst>
          </p:cNvPr>
          <p:cNvSpPr txBox="1"/>
          <p:nvPr/>
        </p:nvSpPr>
        <p:spPr>
          <a:xfrm>
            <a:off x="335494" y="1236998"/>
            <a:ext cx="7522631" cy="510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</a:rPr>
              <a:t>Takeda, K., &amp; Otsuka, K. (2021). Inflation-deflation networks for recognizing head-movement functions in face-to-face conversations. </a:t>
            </a:r>
            <a:r>
              <a:rPr lang="en-US" sz="1600" i="1" dirty="0">
                <a:effectLst/>
                <a:ea typeface="Times New Roman" panose="02020603050405020304" pitchFamily="18" charset="0"/>
              </a:rPr>
              <a:t>Proceedings of the 2021 International Conference on Multimodal Interaction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3"/>
              </a:rPr>
              <a:t>https://doi.org/10.1145/3462244.3482856</a:t>
            </a:r>
            <a:endParaRPr lang="en-US" sz="160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</a:rPr>
              <a:t>Wang, H.,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Jin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 T., &amp; Zhang, Y. (2020). Application of IAFSA-BP neural network in face orientation recognition. </a:t>
            </a:r>
            <a:r>
              <a:rPr lang="en-US" sz="1600" i="1" dirty="0">
                <a:effectLst/>
                <a:ea typeface="Times New Roman" panose="02020603050405020304" pitchFamily="18" charset="0"/>
              </a:rPr>
              <a:t>Journal of Physics: Conference Series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ea typeface="Times New Roman" panose="02020603050405020304" pitchFamily="18" charset="0"/>
              </a:rPr>
              <a:t>1651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(1), 012137. </a:t>
            </a:r>
            <a:r>
              <a:rPr lang="en-US" sz="1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4"/>
              </a:rPr>
              <a:t>https://doi.org/10.1088/1742-6596/1651/1/012137</a:t>
            </a:r>
            <a:endParaRPr lang="en-US" sz="1600" u="sng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</a:rPr>
              <a:t>Xia, X., Xu, C., &amp; Nan, B. (2017). Facial expression recognition based on TensorFlow platform. </a:t>
            </a:r>
            <a:r>
              <a:rPr lang="en-US" sz="1600" i="1" dirty="0">
                <a:effectLst/>
                <a:ea typeface="Times New Roman" panose="02020603050405020304" pitchFamily="18" charset="0"/>
              </a:rPr>
              <a:t>ITM Web of Conferences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ea typeface="Times New Roman" panose="02020603050405020304" pitchFamily="18" charset="0"/>
              </a:rPr>
              <a:t>12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 01005. </a:t>
            </a:r>
            <a:r>
              <a:rPr lang="en-US" sz="1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5"/>
              </a:rPr>
              <a:t>https://doi.org/10.1051/itmconf/20171201005</a:t>
            </a:r>
            <a:endParaRPr lang="en-US" sz="1600" u="sng" dirty="0">
              <a:solidFill>
                <a:srgbClr val="0000FF"/>
              </a:solidFill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</a:rPr>
              <a:t>Yuan, L., Qu, Z., Zhao, Y., Zhang, H., &amp;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Nian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 Q. (2017). A convolutional neural network based on TensorFlow for face recognition. </a:t>
            </a:r>
            <a:r>
              <a:rPr lang="en-US" sz="1600" i="1" dirty="0">
                <a:effectLst/>
                <a:ea typeface="Times New Roman" panose="02020603050405020304" pitchFamily="18" charset="0"/>
              </a:rPr>
              <a:t>2017 IEEE 2nd Advanced Information Technology, Electronic and Automation Control Conference (IAEAC)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600" u="sng" dirty="0">
                <a:effectLst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https://doi.org/10.1109/iaeac.2017.8054070</a:t>
            </a:r>
            <a:endParaRPr lang="en-US" sz="1600" u="sng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</a:rPr>
              <a:t>Zhang, H., Gu, Y., &amp;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Kamijo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, S. (2019). Orientation and occlusion aware multi-person pose estimation using multi-task deep learning network. </a:t>
            </a:r>
            <a:r>
              <a:rPr lang="en-US" sz="1600" i="1" dirty="0">
                <a:effectLst/>
                <a:ea typeface="Times New Roman" panose="02020603050405020304" pitchFamily="18" charset="0"/>
              </a:rPr>
              <a:t>2019 IEEE International Conference on Consumer Electronics (ICCE)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6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7"/>
              </a:rPr>
              <a:t>https://doi.org/10.1109/icce.2019.8662041</a:t>
            </a:r>
            <a:endParaRPr lang="en-US" sz="160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u="sng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969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1283705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</a:rPr>
              <a:t>             </a:t>
            </a:r>
            <a:r>
              <a:rPr lang="en-US" sz="4400" dirty="0">
                <a:solidFill>
                  <a:schemeClr val="tx1"/>
                </a:solidFill>
                <a:hlinkClick r:id="rId2"/>
              </a:rPr>
              <a:t>Live Demo Link</a:t>
            </a:r>
            <a:endParaRPr lang="en-US" sz="44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110002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20373" y="579982"/>
            <a:ext cx="7254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20373" y="2702450"/>
            <a:ext cx="7754112" cy="2393426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effectLst/>
                <a:ea typeface="Calibri" panose="020F0502020204030204" pitchFamily="34" charset="0"/>
              </a:rPr>
              <a:t>Build a web-based tool to track the facial movement</a:t>
            </a:r>
          </a:p>
          <a:p>
            <a:pPr algn="just"/>
            <a:r>
              <a:rPr lang="en-US" sz="1800" dirty="0">
                <a:ea typeface="Calibri" panose="020F0502020204030204" pitchFamily="34" charset="0"/>
              </a:rPr>
              <a:t>Discover a way to track the facial movement</a:t>
            </a:r>
          </a:p>
          <a:p>
            <a:pPr algn="just"/>
            <a:r>
              <a:rPr lang="en-US" sz="1800" i="1" dirty="0">
                <a:solidFill>
                  <a:schemeClr val="tx1"/>
                </a:solidFill>
              </a:rPr>
              <a:t>Reduce the tendency of  following the wrong way during online exam</a:t>
            </a:r>
          </a:p>
          <a:p>
            <a:pPr algn="just"/>
            <a:r>
              <a:rPr lang="en-US" sz="1800" i="1" dirty="0">
                <a:solidFill>
                  <a:schemeClr val="tx1"/>
                </a:solidFill>
              </a:rPr>
              <a:t>Provide a solid online meeting monitoring system</a:t>
            </a:r>
          </a:p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5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20373" y="579982"/>
            <a:ext cx="7254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Literature Review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20373" y="1276350"/>
            <a:ext cx="7754112" cy="50016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 err="1">
                <a:solidFill>
                  <a:schemeClr val="tx1"/>
                </a:solidFill>
                <a:ea typeface="Calibri" panose="020F0502020204030204" pitchFamily="34" charset="0"/>
              </a:rPr>
              <a:t>Yaun</a:t>
            </a:r>
            <a:r>
              <a:rPr lang="en-US" sz="1800" dirty="0">
                <a:solidFill>
                  <a:schemeClr val="tx1"/>
                </a:solidFill>
                <a:ea typeface="Calibri" panose="020F0502020204030204" pitchFamily="34" charset="0"/>
              </a:rPr>
              <a:t> et al. (2017) conducted a research on face detection using CNN and SVM for face </a:t>
            </a:r>
            <a:r>
              <a:rPr lang="en-US" sz="1800" dirty="0" err="1">
                <a:solidFill>
                  <a:schemeClr val="tx1"/>
                </a:solidFill>
                <a:ea typeface="Calibri" panose="020F0502020204030204" pitchFamily="34" charset="0"/>
              </a:rPr>
              <a:t>detction</a:t>
            </a:r>
            <a:r>
              <a:rPr lang="en-US" sz="1800" dirty="0">
                <a:solidFill>
                  <a:schemeClr val="tx1"/>
                </a:solidFill>
                <a:ea typeface="Calibri" panose="020F0502020204030204" pitchFamily="34" charset="0"/>
              </a:rPr>
              <a:t> in complex environment with 87% of accuracy.</a:t>
            </a:r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 algn="just"/>
            <a:r>
              <a:rPr lang="en-US" sz="1800" i="1" dirty="0">
                <a:solidFill>
                  <a:schemeClr val="tx1"/>
                </a:solidFill>
              </a:rPr>
              <a:t>A 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low-level network model “inception-v3 model” was used by Xia et al (2017) to conduct a research on facial recognition. The research showed 97% accuracy which is higher than any other low-level network model</a:t>
            </a:r>
          </a:p>
          <a:p>
            <a:pPr algn="just"/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Shah et al. (2019) conducted a study by  using a mathematical technique, Deep Neural Network and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Haar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Cascade method to find six facial points and determine the Euler angles of the face for face orientation detection</a:t>
            </a:r>
            <a:endParaRPr lang="en-US" sz="1800" i="1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Wang et al. (2020) proposed an artificial fish swarm algorithm for face orientation recognition with the BP neural network to improve the accuracy than standard artificial fish swarm algorithm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Region-based Convolution Neural Network with body orientation, boundary, and occlusion condition was used by Zhang et al. (2019) for multi-people pose estimation with 84.6% accuracy of correct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keypoints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detection and 83.7% accuracy of correct detection </a:t>
            </a:r>
            <a:endParaRPr lang="en-US" sz="1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8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20373" y="579982"/>
            <a:ext cx="7254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Literature Review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20373" y="1276350"/>
            <a:ext cx="7754112" cy="5001668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Gupta et al. (2017) proposed a image mapping method with feature extraction from the data of facial features to track and recognize facial expressions </a:t>
            </a:r>
          </a:p>
          <a:p>
            <a:pPr algn="just"/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Gao &amp; Xu (2012) provides a new strategy for improving the efficiency and accuracy of face orientation detection by merging numerous feature triangles with a BP neural network indicating a success rate of 90% </a:t>
            </a:r>
          </a:p>
          <a:p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Merrouche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et al. (2017) offered a unique vision-based fall detection approach employing a depth camera that validated falls by combining human form analysis, head tracking, and centroid identification with up to 93.25% accuracy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 feature Inflation-Deflation module (I/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DeF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module) was presented as an extra module added ahead of the CNNs' input layer to assist feature learning of the head-movement dynamics</a:t>
            </a:r>
            <a:r>
              <a:rPr lang="en-US" sz="1800" dirty="0">
                <a:solidFill>
                  <a:schemeClr val="tx1"/>
                </a:solidFill>
                <a:ea typeface="Times New Roman" panose="02020603050405020304" pitchFamily="18" charset="0"/>
              </a:rPr>
              <a:t> by 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Takeda &amp; Otsuka</a:t>
            </a:r>
            <a:r>
              <a:rPr lang="en-US" sz="1800" dirty="0">
                <a:solidFill>
                  <a:schemeClr val="tx1"/>
                </a:solidFill>
                <a:ea typeface="Times New Roman" panose="02020603050405020304" pitchFamily="18" charset="0"/>
              </a:rPr>
              <a:t> (2021) and 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compared to these approaches, I/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DeF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-CNNs outperformed the other models in 8 out of 10 functions</a:t>
            </a:r>
          </a:p>
        </p:txBody>
      </p:sp>
    </p:spTree>
    <p:extLst>
      <p:ext uri="{BB962C8B-B14F-4D97-AF65-F5344CB8AC3E}">
        <p14:creationId xmlns:p14="http://schemas.microsoft.com/office/powerpoint/2010/main" val="340699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35494" y="1588756"/>
            <a:ext cx="7754112" cy="490729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RQ1: How to understand the face movement?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</a:rPr>
              <a:t>When human face moves towards right or left, it creates a rotational angle with Y axis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</a:rPr>
              <a:t>when human face moves towards up or down, it creates a rotational angle with x axis. 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Research Questions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53AEA-FDD5-4793-97AE-7FCFDE6E76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97" y="3776875"/>
            <a:ext cx="4622506" cy="1711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8A6B96-9E1A-4983-89FC-97B727FE25CA}"/>
              </a:ext>
            </a:extLst>
          </p:cNvPr>
          <p:cNvSpPr txBox="1"/>
          <p:nvPr/>
        </p:nvSpPr>
        <p:spPr>
          <a:xfrm>
            <a:off x="2609850" y="5699412"/>
            <a:ext cx="4572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1: Human face Movement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35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35494" y="1588756"/>
            <a:ext cx="7754112" cy="517399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followed Design Science Research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  <a:buSzPct val="89000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Used Systematic Literature Review for Data collection</a:t>
            </a:r>
          </a:p>
          <a:p>
            <a:pPr algn="just">
              <a:lnSpc>
                <a:spcPct val="120000"/>
              </a:lnSpc>
              <a:buSzPct val="89000"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Collected articles using automated keyword search and manual search</a:t>
            </a:r>
          </a:p>
          <a:p>
            <a:pPr algn="just">
              <a:lnSpc>
                <a:spcPct val="120000"/>
              </a:lnSpc>
              <a:buSzPct val="89000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Collected articles from digital library      </a:t>
            </a:r>
          </a:p>
          <a:p>
            <a:pPr algn="just">
              <a:lnSpc>
                <a:spcPct val="120000"/>
              </a:lnSpc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Worked as pair for reviewing paper</a:t>
            </a:r>
          </a:p>
          <a:p>
            <a:pPr algn="just">
              <a:lnSpc>
                <a:spcPct val="120000"/>
              </a:lnSpc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Designed and developed the system using basic html and CSS and TensorFlow.js (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facemesh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) pre trained model and three.js library</a:t>
            </a:r>
          </a:p>
          <a:p>
            <a:pPr algn="just">
              <a:lnSpc>
                <a:spcPct val="120000"/>
              </a:lnSpc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Ran the system in all possible setting to observe the output</a:t>
            </a:r>
          </a:p>
          <a:p>
            <a:pPr algn="just">
              <a:lnSpc>
                <a:spcPct val="120000"/>
              </a:lnSpc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Tried to create scenario to observe the failure point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35494" y="595099"/>
            <a:ext cx="3610904" cy="614357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Research Methodology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5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 txBox="1">
                <a:spLocks/>
              </p:cNvSpPr>
              <p:nvPr/>
            </p:nvSpPr>
            <p:spPr>
              <a:xfrm>
                <a:off x="335494" y="1088907"/>
                <a:ext cx="7754112" cy="5173994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454025" indent="-454025" algn="l" defTabSz="914400" rtl="0" eaLnBrk="1" latinLnBrk="0" hangingPunct="1">
                  <a:spcBef>
                    <a:spcPts val="2000"/>
                  </a:spcBef>
                  <a:buClr>
                    <a:schemeClr val="bg1">
                      <a:lumMod val="65000"/>
                    </a:schemeClr>
                  </a:buClr>
                  <a:buSzPct val="90000"/>
                  <a:buFont typeface="Wingdings" pitchFamily="2" charset="2"/>
                  <a:buChar char="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457200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75000"/>
                      <a:lumOff val="25000"/>
                    </a:schemeClr>
                  </a:buClr>
                  <a:buSzPct val="90000"/>
                  <a:buFont typeface="Wingdings" pitchFamily="2" charset="2"/>
                  <a:buChar char=""/>
                  <a:defRPr sz="2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260475" indent="-346075" algn="l" defTabSz="914400" rtl="0" eaLnBrk="1" latinLnBrk="0" hangingPunct="1">
                  <a:spcBef>
                    <a:spcPts val="600"/>
                  </a:spcBef>
                  <a:buClr>
                    <a:schemeClr val="bg1">
                      <a:lumMod val="65000"/>
                    </a:schemeClr>
                  </a:buClr>
                  <a:buSzPct val="90000"/>
                  <a:buFont typeface="Wingdings" pitchFamily="2" charset="2"/>
                  <a:buChar char="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339725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75000"/>
                      <a:lumOff val="25000"/>
                    </a:schemeClr>
                  </a:buClr>
                  <a:buSzPct val="90000"/>
                  <a:buFont typeface="Wingdings" pitchFamily="2" charset="2"/>
                  <a:buChar char="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939925" indent="-331788" algn="l" defTabSz="914400" rtl="0" eaLnBrk="1" latinLnBrk="0" hangingPunct="1">
                  <a:spcBef>
                    <a:spcPts val="600"/>
                  </a:spcBef>
                  <a:buClr>
                    <a:schemeClr val="bg1">
                      <a:lumMod val="65000"/>
                    </a:schemeClr>
                  </a:buClr>
                  <a:buSzPct val="90000"/>
                  <a:buFont typeface="Wingdings" pitchFamily="2" charset="2"/>
                  <a:buChar char="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90763" indent="-344488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75000"/>
                      <a:lumOff val="25000"/>
                    </a:schemeClr>
                  </a:buClr>
                  <a:buSzPct val="90000"/>
                  <a:buFont typeface="Wingdings" pitchFamily="2" charset="2"/>
                  <a:buChar char=""/>
                  <a:defRPr lang="en-US" sz="1800" kern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625725" indent="-344488" algn="l" defTabSz="914400" rtl="0" eaLnBrk="1" latinLnBrk="0" hangingPunct="1">
                  <a:spcBef>
                    <a:spcPts val="600"/>
                  </a:spcBef>
                  <a:buClr>
                    <a:schemeClr val="bg1">
                      <a:lumMod val="65000"/>
                    </a:schemeClr>
                  </a:buClr>
                  <a:buSzPct val="90000"/>
                  <a:buFont typeface="Wingdings" pitchFamily="2" charset="2"/>
                  <a:buChar char=""/>
                  <a:defRPr lang="en-US" sz="1800" kern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970213" indent="-344488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75000"/>
                      <a:lumOff val="25000"/>
                    </a:schemeClr>
                  </a:buClr>
                  <a:buSzPct val="90000"/>
                  <a:buFont typeface="Wingdings" pitchFamily="2" charset="2"/>
                  <a:buChar char=""/>
                  <a:defRPr lang="en-US" sz="1800" kern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313113" indent="-344488" algn="l" defTabSz="914400" rtl="0" eaLnBrk="1" latinLnBrk="0" hangingPunct="1">
                  <a:spcBef>
                    <a:spcPts val="600"/>
                  </a:spcBef>
                  <a:buClr>
                    <a:schemeClr val="bg1">
                      <a:lumMod val="65000"/>
                    </a:schemeClr>
                  </a:buClr>
                  <a:buSzPct val="90000"/>
                  <a:buFont typeface="Wingdings" pitchFamily="2" charset="2"/>
                  <a:buChar char=""/>
                  <a:defRPr lang="en-US" sz="18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20000"/>
                  </a:lnSpc>
                  <a:buNone/>
                </a:pPr>
                <a:endPara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sz="2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Worked as pai</a:t>
                </a:r>
                <a:r>
                  <a:rPr lang="en-US" sz="26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r for collecting the output form the proposed system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sz="26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Tried to correct the system using the observation method continuously 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sz="2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Worked as pair to </a:t>
                </a:r>
                <a:r>
                  <a:rPr lang="en-US" sz="26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analyse</a:t>
                </a:r>
                <a:r>
                  <a:rPr lang="en-US" sz="2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the result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sz="2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Worked as pair to remove biasness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sz="2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b="1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geometry formula used </a:t>
                </a:r>
                <a:r>
                  <a:rPr lang="en-US" sz="2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: m is a rotation matrix. m =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e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e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e>
                      </m:mr>
                      <m:mr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e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e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23</m:t>
                          </m:r>
                        </m:e>
                      </m:mr>
                      <m:mr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e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e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33</m:t>
                          </m:r>
                        </m:e>
                      </m:mr>
                    </m:m>
                  </m:oMath>
                </a14:m>
                <a:r>
                  <a:rPr lang="en-US" sz="2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</a:t>
                </a:r>
              </a:p>
              <a:p>
                <a:pPr marL="0" marR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2600" i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asin</m:t>
                    </m:r>
                    <m:r>
                      <a:rPr lang="en-US" sz="2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13)</m:t>
                    </m:r>
                  </m:oMath>
                </a14:m>
                <a:r>
                  <a:rPr lang="en-US" sz="2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en-US" sz="2600" i="1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𝑎𝑡𝑎𝑛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2( −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23, 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33 )</m:t>
                    </m:r>
                  </m:oMath>
                </a14:m>
                <a:r>
                  <a:rPr lang="en-US" sz="2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0" marR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𝑎𝑡𝑎𝑛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2( −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12, 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11 )</m:t>
                    </m:r>
                  </m:oMath>
                </a14:m>
                <a:r>
                  <a:rPr lang="en-US" sz="2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94" y="1088907"/>
                <a:ext cx="7754112" cy="5173994"/>
              </a:xfrm>
              <a:prstGeom prst="rect">
                <a:avLst/>
              </a:prstGeom>
              <a:blipFill>
                <a:blip r:embed="rId2"/>
                <a:stretch>
                  <a:fillRect l="-314" r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2"/>
          <p:cNvSpPr txBox="1">
            <a:spLocks/>
          </p:cNvSpPr>
          <p:nvPr/>
        </p:nvSpPr>
        <p:spPr>
          <a:xfrm>
            <a:off x="335494" y="595099"/>
            <a:ext cx="3610904" cy="614357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Research Methodology</a:t>
            </a:r>
          </a:p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70A87-1385-FB0F-FE03-5EE473A632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14" y="4076113"/>
            <a:ext cx="3905191" cy="20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06953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637</TotalTime>
  <Words>2226</Words>
  <Application>Microsoft Office PowerPoint</Application>
  <PresentationFormat>On-screen Show (4:3)</PresentationFormat>
  <Paragraphs>219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Corbel</vt:lpstr>
      <vt:lpstr>Times New Roman</vt:lpstr>
      <vt:lpstr>Wingdings</vt:lpstr>
      <vt:lpstr>Spectrum</vt:lpstr>
      <vt:lpstr>Real Time Face Orientation Recognition  on web-based platform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Shuprov Asifur</cp:lastModifiedBy>
  <cp:revision>63</cp:revision>
  <dcterms:created xsi:type="dcterms:W3CDTF">2018-12-10T17:20:29Z</dcterms:created>
  <dcterms:modified xsi:type="dcterms:W3CDTF">2022-06-16T08:41:00Z</dcterms:modified>
</cp:coreProperties>
</file>